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iq9Iv8MvixOF+mo0B9T4UBA4uw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tito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/>
          <p:nvPr>
            <p:ph type="ctrTitle"/>
          </p:nvPr>
        </p:nvSpPr>
        <p:spPr>
          <a:xfrm>
            <a:off x="683568" y="1268760"/>
            <a:ext cx="7630616" cy="108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7"/>
          <p:cNvSpPr txBox="1"/>
          <p:nvPr>
            <p:ph idx="1" type="subTitle"/>
          </p:nvPr>
        </p:nvSpPr>
        <p:spPr>
          <a:xfrm>
            <a:off x="1371600" y="2924944"/>
            <a:ext cx="6224736" cy="18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  <a:defRPr b="1" sz="4000">
                <a:solidFill>
                  <a:srgbClr val="800000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36"/>
          <p:cNvSpPr txBox="1"/>
          <p:nvPr>
            <p:ph idx="1" type="body"/>
          </p:nvPr>
        </p:nvSpPr>
        <p:spPr>
          <a:xfrm rot="5400000">
            <a:off x="2309019" y="-871090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3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8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  <a:defRPr b="1" i="0" sz="2800" u="none" cap="none" strike="noStrik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28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>
                <a:solidFill>
                  <a:srgbClr val="000090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3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3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3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rgbClr val="000090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3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0" name="Google Shape;60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3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idx="1" type="body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" name="Google Shape;12;p26"/>
          <p:cNvSpPr/>
          <p:nvPr/>
        </p:nvSpPr>
        <p:spPr>
          <a:xfrm>
            <a:off x="0" y="-99392"/>
            <a:ext cx="91440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200"/>
              <a:buFont typeface="Calibri"/>
              <a:buNone/>
            </a:pP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Girotto-Zorzi,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Manuale di psicologia generale</a:t>
            </a: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, Il Mulino, 2016</a:t>
            </a:r>
            <a:b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Capitolo decimo,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Apprendimento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>
            <p:ph type="ctrTitle"/>
          </p:nvPr>
        </p:nvSpPr>
        <p:spPr>
          <a:xfrm>
            <a:off x="685800" y="1340769"/>
            <a:ext cx="7558608" cy="1008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</a:pPr>
            <a:r>
              <a:rPr lang="it-IT"/>
              <a:t>Capitolo decimo</a:t>
            </a:r>
            <a:endParaRPr/>
          </a:p>
        </p:txBody>
      </p:sp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403648" y="2492896"/>
            <a:ext cx="6336704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</a:pPr>
            <a:r>
              <a:rPr lang="it-IT"/>
              <a:t>Apprendimento</a:t>
            </a:r>
            <a:endParaRPr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Il condizionamento operante</a:t>
            </a:r>
            <a:endParaRPr/>
          </a:p>
        </p:txBody>
      </p:sp>
      <p:sp>
        <p:nvSpPr>
          <p:cNvPr id="145" name="Google Shape;145;p10"/>
          <p:cNvSpPr txBox="1"/>
          <p:nvPr>
            <p:ph idx="1" type="body"/>
          </p:nvPr>
        </p:nvSpPr>
        <p:spPr>
          <a:xfrm>
            <a:off x="457200" y="1556792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 condizionamento classico la risposta condizionata è simile alla risposta evocata da uno stimolo incondizionato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 </a:t>
            </a:r>
            <a:r>
              <a:rPr i="1" lang="it-IT"/>
              <a:t>condizionamento operante </a:t>
            </a:r>
            <a:r>
              <a:rPr lang="it-IT"/>
              <a:t>si possono apprendere anche comportamenti che non sono collegati a stimoli incondizionati riconosciuti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Comportamento operante</a:t>
            </a:r>
            <a:r>
              <a:rPr i="1" lang="it-IT"/>
              <a:t> </a:t>
            </a:r>
            <a:r>
              <a:rPr lang="it-IT"/>
              <a:t>= il comportamento </a:t>
            </a:r>
            <a:r>
              <a:rPr i="1" lang="it-IT">
                <a:solidFill>
                  <a:srgbClr val="800000"/>
                </a:solidFill>
              </a:rPr>
              <a:t>agisce sull</a:t>
            </a:r>
            <a:r>
              <a:rPr i="1" lang="it-IT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i="1" lang="it-IT">
                <a:solidFill>
                  <a:srgbClr val="800000"/>
                </a:solidFill>
              </a:rPr>
              <a:t>ambiente per produrre un determinato effetto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46" name="Google Shape;14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E.L. Thorndike propose una legge che è alla base del condizionamento operante: la </a:t>
            </a:r>
            <a:r>
              <a:rPr i="1" lang="it-IT">
                <a:solidFill>
                  <a:srgbClr val="800000"/>
                </a:solidFill>
              </a:rPr>
              <a:t>legge dell’effetto</a:t>
            </a:r>
            <a:r>
              <a:rPr lang="it-IT"/>
              <a:t>, secondo la quale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Lo stabilirsi di legami associativi tra stimolo e risposta dipende dagli </a:t>
            </a:r>
            <a:r>
              <a:rPr i="1" lang="it-IT">
                <a:solidFill>
                  <a:srgbClr val="800000"/>
                </a:solidFill>
              </a:rPr>
              <a:t>effetti che seguono la risposta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52" name="Google Shape;15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gabbia di Thorndike </a:t>
            </a:r>
            <a:r>
              <a:rPr lang="it-IT"/>
              <a:t>illustra la legge dell’effetto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Un gatto affamato chiuso in una gabbia compie dei movimenti alla cieca e fornisce sia risposte errate sia giuste (= premere una leva che consente di uscire dalla gabbia)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it-IT"/>
              <a:t>associazione tra stimolo (leva) e risposta (agire sulla leva) si stabilisce solo se la risposta ha un effetto sull’animale</a:t>
            </a:r>
            <a:endParaRPr/>
          </a:p>
          <a:p>
            <a:pPr indent="-3048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58" name="Google Shape;15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La</a:t>
            </a:r>
            <a:r>
              <a:rPr i="1" lang="it-IT"/>
              <a:t> </a:t>
            </a:r>
            <a:r>
              <a:rPr i="1" lang="it-IT">
                <a:solidFill>
                  <a:srgbClr val="800000"/>
                </a:solidFill>
              </a:rPr>
              <a:t>Skinner box </a:t>
            </a:r>
            <a:r>
              <a:rPr lang="it-IT"/>
              <a:t>è un apparato sperimentale ideato da B.F. Skinner, il principale teorico del condizionamento operante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Un animale viene messo in una gabbia in cui è presente una leva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L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it-IT"/>
              <a:t>atto di premere la leva (dapprima casualmente) diventa più frequente se premendola l’animale ottiene una ricompensa (cibo)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Se l’agire sulla leva non porta alla erogazione di cibo il comportamento del premere la leva non è più frequente di altri comportamenti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È possibile istituire una discriminazione fornendo il cibo se la leva viene abbassata dall’animale quando una luce è accesa (</a:t>
            </a:r>
            <a:r>
              <a:rPr i="1" lang="it-IT"/>
              <a:t>stimolo discriminativo</a:t>
            </a:r>
            <a:r>
              <a:rPr lang="it-IT"/>
              <a:t>)</a:t>
            </a:r>
            <a:endParaRPr i="1"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64" name="Google Shape;16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principio chiave per spiegare questi risultati è il </a:t>
            </a:r>
            <a:r>
              <a:rPr i="1" lang="it-IT">
                <a:solidFill>
                  <a:srgbClr val="800000"/>
                </a:solidFill>
              </a:rPr>
              <a:t>rinforzo</a:t>
            </a:r>
            <a:r>
              <a:rPr lang="it-IT">
                <a:solidFill>
                  <a:srgbClr val="800000"/>
                </a:solidFill>
              </a:rPr>
              <a:t> </a:t>
            </a:r>
            <a:r>
              <a:rPr lang="it-IT"/>
              <a:t>(= </a:t>
            </a:r>
            <a:r>
              <a:rPr i="1" lang="it-IT"/>
              <a:t>conseguenza che produce un aumento nella frequenza del comportamento</a:t>
            </a:r>
            <a:r>
              <a:rPr lang="it-IT"/>
              <a:t>)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 rinforzi possono essere positivi o negativi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Un rinforzo è</a:t>
            </a:r>
            <a:r>
              <a:rPr i="1" lang="it-IT"/>
              <a:t> positivo </a:t>
            </a:r>
            <a:r>
              <a:rPr lang="it-IT"/>
              <a:t>se è un evento che viene aggiunto a una situazione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Un rinforzo è </a:t>
            </a:r>
            <a:r>
              <a:rPr i="1" lang="it-IT"/>
              <a:t>negativo </a:t>
            </a:r>
            <a:r>
              <a:rPr lang="it-IT"/>
              <a:t>se è un evento che cessa o viene eliminato da una situazione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In entrambi i casi la probabilità che un certo stimolo provochi una data risposta viene </a:t>
            </a:r>
            <a:r>
              <a:rPr i="1" lang="it-IT"/>
              <a:t>aumentata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70" name="Google Shape;17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concetto di </a:t>
            </a:r>
            <a:r>
              <a:rPr i="1" lang="it-IT"/>
              <a:t>rinforzo negativo </a:t>
            </a:r>
            <a:r>
              <a:rPr lang="it-IT"/>
              <a:t>va distinto dal concetto di </a:t>
            </a:r>
            <a:r>
              <a:rPr i="1" lang="it-IT"/>
              <a:t>punizione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Un </a:t>
            </a:r>
            <a:r>
              <a:rPr i="1" lang="it-IT">
                <a:solidFill>
                  <a:srgbClr val="800000"/>
                </a:solidFill>
              </a:rPr>
              <a:t>rinforzo negativo </a:t>
            </a:r>
            <a:r>
              <a:rPr lang="it-IT"/>
              <a:t>è un evento il cui </a:t>
            </a:r>
            <a:r>
              <a:rPr i="1" lang="it-IT"/>
              <a:t>non verificarsi aumenta </a:t>
            </a:r>
            <a:r>
              <a:rPr lang="it-IT"/>
              <a:t>la frequenza di un comportamento (per es. interruzione di una scossa elettrica)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Invece una </a:t>
            </a:r>
            <a:r>
              <a:rPr i="1" lang="it-IT">
                <a:solidFill>
                  <a:srgbClr val="800000"/>
                </a:solidFill>
              </a:rPr>
              <a:t>punizione</a:t>
            </a:r>
            <a:r>
              <a:rPr lang="it-IT"/>
              <a:t> è un evento il cui </a:t>
            </a:r>
            <a:r>
              <a:rPr i="1" lang="it-IT"/>
              <a:t>verificarsi diminuisce</a:t>
            </a:r>
            <a:r>
              <a:rPr lang="it-IT"/>
              <a:t> la frequenza di un comportamento (per es. somministrazione di una scossa elettrica)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76" name="Google Shape;17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Piani di rinforzo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Un </a:t>
            </a:r>
            <a:r>
              <a:rPr i="1" lang="it-IT"/>
              <a:t>rinforzo continuo </a:t>
            </a:r>
            <a:r>
              <a:rPr lang="it-IT"/>
              <a:t>(= il cibo viene erogato ogni volta che l’animale preme la leva) produce un apprendimento molto rapido ma anche una rapida estinzione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Nei piani di </a:t>
            </a:r>
            <a:r>
              <a:rPr i="1" lang="it-IT"/>
              <a:t>rinforzo parziale </a:t>
            </a:r>
            <a:r>
              <a:rPr lang="it-IT"/>
              <a:t>il cibo viene erogato di tanto in tanto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457200" y="980728"/>
            <a:ext cx="821925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Vi sono varie forme di rinforzo parziale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 </a:t>
            </a:r>
            <a:r>
              <a:rPr i="1" lang="it-IT"/>
              <a:t>intervallo fisso </a:t>
            </a:r>
            <a:r>
              <a:rPr lang="it-IT"/>
              <a:t>(il rinforzo si presenta a intervalli costanti nel tempo)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 </a:t>
            </a:r>
            <a:r>
              <a:rPr i="1" lang="it-IT"/>
              <a:t>intervallo variabile </a:t>
            </a:r>
            <a:r>
              <a:rPr lang="it-IT"/>
              <a:t>(il rinforzo si presenta a intervalli variabili nel tempo)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 </a:t>
            </a:r>
            <a:r>
              <a:rPr i="1" lang="it-IT"/>
              <a:t>rapporto fisso </a:t>
            </a:r>
            <a:r>
              <a:rPr lang="it-IT"/>
              <a:t>(il rinforzo si presenta dopo un numero stabilito di risposte)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 </a:t>
            </a:r>
            <a:r>
              <a:rPr i="1" lang="it-IT"/>
              <a:t>rapporto variabile </a:t>
            </a:r>
            <a:r>
              <a:rPr lang="it-IT"/>
              <a:t>(il numero di risposte fornite tra un rinforzo e l’altro varia)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Piani di rinforzo differenti hanno differenti effetti sull’apprendimento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88" name="Google Shape;18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L’apprendimento verbale</a:t>
            </a:r>
            <a:endParaRPr/>
          </a:p>
        </p:txBody>
      </p:sp>
      <p:sp>
        <p:nvSpPr>
          <p:cNvPr id="194" name="Google Shape;194;p18"/>
          <p:cNvSpPr txBox="1"/>
          <p:nvPr>
            <p:ph idx="1" type="body"/>
          </p:nvPr>
        </p:nvSpPr>
        <p:spPr>
          <a:xfrm>
            <a:off x="457200" y="134076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Secondo B.F. Skinner il linguaggio è un complesso insieme di risposte operanti create in un bambino da genitori, insegnanti ecc.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In che modo il bambino impara a dire la parola </a:t>
            </a:r>
            <a:r>
              <a:rPr i="1" lang="it-IT"/>
              <a:t>gatto</a:t>
            </a:r>
            <a:r>
              <a:rPr lang="it-IT"/>
              <a:t> quando ne vede uno?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Il gatto è lo stimolo discriminativo che controlla l’emissione della parola </a:t>
            </a:r>
            <a:r>
              <a:rPr i="1" lang="it-IT"/>
              <a:t>gatto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Se il bambino pronunzia la parola </a:t>
            </a:r>
            <a:r>
              <a:rPr i="1" lang="it-IT"/>
              <a:t>gatto </a:t>
            </a:r>
            <a:r>
              <a:rPr lang="it-IT"/>
              <a:t>questo comportamento viene rinforzato dai genitori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L’interazione tra </a:t>
            </a:r>
            <a:r>
              <a:rPr i="1" lang="it-IT"/>
              <a:t>stimoli discriminativi e rinforzi </a:t>
            </a:r>
            <a:r>
              <a:rPr lang="it-IT"/>
              <a:t>permette al bambino di imparare a denominare gli oggetti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95" name="Google Shape;195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Questa concezione è stata criticata con vari argomenti da N. Chomsky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Non permette di spiegare gli </a:t>
            </a:r>
            <a:r>
              <a:rPr i="1" lang="it-IT"/>
              <a:t>ipercorrettismi </a:t>
            </a:r>
            <a:r>
              <a:rPr lang="it-IT"/>
              <a:t>(forme errate che seguono una regola corretta, per es. </a:t>
            </a:r>
            <a:r>
              <a:rPr i="1" lang="it-IT"/>
              <a:t>dicete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/>
              <a:t>invece di </a:t>
            </a:r>
            <a:r>
              <a:rPr i="1" lang="it-IT"/>
              <a:t>dite</a:t>
            </a:r>
            <a:r>
              <a:rPr lang="it-IT"/>
              <a:t>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Non permette di spiegare la possibilità delle lingue di generare un </a:t>
            </a:r>
            <a:r>
              <a:rPr i="1" lang="it-IT">
                <a:solidFill>
                  <a:srgbClr val="800000"/>
                </a:solidFill>
              </a:rPr>
              <a:t>numero infinito di frasi mai pronunciate prima</a:t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01" name="Google Shape;20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Le teorie comportamentiste dell’apprendimento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41277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Un assunto di tutte le teorie comportamentiste è che si possa studiare </a:t>
            </a:r>
            <a:r>
              <a:rPr i="1" lang="it-IT">
                <a:solidFill>
                  <a:srgbClr val="800000"/>
                </a:solidFill>
              </a:rPr>
              <a:t>solo ciò che è osservabile</a:t>
            </a:r>
            <a:endParaRPr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Di conseguenza l’indagine comportamentista dell’apprendimento è centrata sulla seguente domanda: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Quali variabili osservabili e misurabili producono </a:t>
            </a:r>
            <a:r>
              <a:rPr i="1" lang="it-IT"/>
              <a:t>cambiamenti duraturi nel comportamento </a:t>
            </a:r>
            <a:r>
              <a:rPr lang="it-IT"/>
              <a:t>osservabile e misurabile di un individuo? </a:t>
            </a:r>
            <a:endParaRPr/>
          </a:p>
        </p:txBody>
      </p:sp>
      <p:sp>
        <p:nvSpPr>
          <p:cNvPr id="96" name="Google Shape;9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/>
          <p:nvPr>
            <p:ph type="title"/>
          </p:nvPr>
        </p:nvSpPr>
        <p:spPr>
          <a:xfrm>
            <a:off x="467544" y="692696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Teorie dell’apprendimento per condizionamento</a:t>
            </a:r>
            <a:endParaRPr/>
          </a:p>
        </p:txBody>
      </p:sp>
      <p:sp>
        <p:nvSpPr>
          <p:cNvPr id="207" name="Google Shape;207;p20"/>
          <p:cNvSpPr txBox="1"/>
          <p:nvPr>
            <p:ph idx="1" type="body"/>
          </p:nvPr>
        </p:nvSpPr>
        <p:spPr>
          <a:xfrm>
            <a:off x="457200" y="162880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Teorie meccanicistiche</a:t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Tra stimolo e risposta vi è una connessione </a:t>
            </a:r>
            <a:r>
              <a:rPr i="1" lang="it-IT"/>
              <a:t>diretta e automatica </a:t>
            </a:r>
            <a:r>
              <a:rPr lang="it-IT"/>
              <a:t>simile a un riflesso; non vi sono rappresentazioni interne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Teorie cognitiviste</a:t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Vi è la mediazione di </a:t>
            </a:r>
            <a:r>
              <a:rPr i="1" lang="it-IT"/>
              <a:t>rappresentazioni mentali </a:t>
            </a:r>
            <a:r>
              <a:rPr lang="it-IT"/>
              <a:t>(per es. aspettative) </a:t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08" name="Google Shape;208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Il condizionamento classico</a:t>
            </a: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457200" y="148478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 </a:t>
            </a:r>
            <a:r>
              <a:rPr i="1" lang="it-IT">
                <a:solidFill>
                  <a:srgbClr val="800000"/>
                </a:solidFill>
              </a:rPr>
              <a:t>condizionamento classico</a:t>
            </a:r>
            <a:r>
              <a:rPr i="1" lang="it-IT"/>
              <a:t> </a:t>
            </a:r>
            <a:r>
              <a:rPr lang="it-IT"/>
              <a:t>l’</a:t>
            </a:r>
            <a:r>
              <a:rPr i="1" lang="it-IT"/>
              <a:t>apprendimento associativo </a:t>
            </a:r>
            <a:r>
              <a:rPr lang="it-IT"/>
              <a:t>è governato da due condizioni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Deve esservi una </a:t>
            </a:r>
            <a:r>
              <a:rPr i="1" lang="it-IT"/>
              <a:t>contiguità temporale </a:t>
            </a:r>
            <a:r>
              <a:rPr lang="it-IT"/>
              <a:t>tra stimolo e risposta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L’associazione tra lo stimolo e la risposta deve essere </a:t>
            </a:r>
            <a:r>
              <a:rPr i="1" lang="it-IT"/>
              <a:t>ripetuta </a:t>
            </a:r>
            <a:r>
              <a:rPr lang="it-IT"/>
              <a:t>un numero sufficiente di volte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03" name="Google Shape;103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L’esperimento di Pavlov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Pavlov misurò la produzione salivare in risposta a vari tipi di stimolazione gustativa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Per es., mettendo del cibo nella bocca di un cane si produce un immediato aumento della salivazione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Pavlov notò che i cani cominciavano a salivare già alla semplice vista degli eventi che di solito precedono il cibo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09" name="Google Shape;109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457200" y="98072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00000"/>
              <a:buNone/>
            </a:pPr>
            <a:r>
              <a:rPr b="1" lang="it-IT">
                <a:solidFill>
                  <a:srgbClr val="800000"/>
                </a:solidFill>
              </a:rPr>
              <a:t>Il paradigma del condizionamento classico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i="1" lang="it-IT"/>
              <a:t>Prima del condizionamento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800000"/>
              </a:buClr>
              <a:buSzPct val="100000"/>
              <a:buNone/>
            </a:pPr>
            <a:r>
              <a:rPr i="1" lang="it-IT">
                <a:solidFill>
                  <a:srgbClr val="800000"/>
                </a:solidFill>
              </a:rPr>
              <a:t>Stimolo neutro </a:t>
            </a:r>
            <a:r>
              <a:rPr lang="it-IT"/>
              <a:t>sonoro o luminoso (SN)  nessuna risposta</a:t>
            </a:r>
            <a:endParaRPr/>
          </a:p>
          <a:p>
            <a:pPr indent="-392113" lvl="1" marL="773113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Char char="▪"/>
            </a:pPr>
            <a:r>
              <a:rPr lang="it-IT"/>
              <a:t>Lo stimolo neutro non produce di per sé nessuna particolare risposta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800000"/>
              </a:buClr>
              <a:buSzPct val="100000"/>
              <a:buNone/>
            </a:pPr>
            <a:r>
              <a:rPr i="1" lang="it-IT">
                <a:solidFill>
                  <a:srgbClr val="800000"/>
                </a:solidFill>
              </a:rPr>
              <a:t>Stimolo incondizionato </a:t>
            </a:r>
            <a:r>
              <a:rPr lang="it-IT"/>
              <a:t>(SI)  </a:t>
            </a:r>
            <a:r>
              <a:rPr i="1" lang="it-IT">
                <a:solidFill>
                  <a:srgbClr val="800000"/>
                </a:solidFill>
              </a:rPr>
              <a:t>Risposta incondizionata </a:t>
            </a:r>
            <a:r>
              <a:rPr lang="it-IT"/>
              <a:t>(RI)</a:t>
            </a:r>
            <a:endParaRPr/>
          </a:p>
          <a:p>
            <a:pPr indent="-392113" lvl="1" marL="773113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Char char="▪"/>
            </a:pPr>
            <a:r>
              <a:rPr lang="it-IT"/>
              <a:t>Questa associazione è spontanea (è un riflesso innato)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i="1" lang="it-IT"/>
              <a:t>Durante il condizionamento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SN seguito da SI  RI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>
              <a:solidFill>
                <a:schemeClr val="hlink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15" name="Google Shape;11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457200" y="98072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Dopo il condizionamento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Stimolo condizionato</a:t>
            </a:r>
            <a:r>
              <a:rPr lang="it-IT"/>
              <a:t> (SC)  </a:t>
            </a:r>
            <a:r>
              <a:rPr i="1" lang="it-IT">
                <a:solidFill>
                  <a:srgbClr val="800000"/>
                </a:solidFill>
              </a:rPr>
              <a:t>Risposta condizionata </a:t>
            </a:r>
            <a:r>
              <a:rPr lang="it-IT"/>
              <a:t>(RC)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Secondo Pavlov il condizionamento è dovuto allo stabilirsi di una </a:t>
            </a:r>
            <a:r>
              <a:rPr i="1" lang="it-IT">
                <a:solidFill>
                  <a:srgbClr val="800000"/>
                </a:solidFill>
              </a:rPr>
              <a:t>associazione</a:t>
            </a:r>
            <a:r>
              <a:rPr b="1" lang="it-IT">
                <a:solidFill>
                  <a:srgbClr val="800000"/>
                </a:solidFill>
              </a:rPr>
              <a:t> </a:t>
            </a:r>
            <a:r>
              <a:rPr lang="it-IT"/>
              <a:t>tra lo stimolo (inizialmente neutro) e la risposta di salivazione (inizialmente non condizionata)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Attraverso questa procedura di associazione lo stimolo neutro diventa uno stimolo condizionato in grado di produrre la salivazione come risposta condizionata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21" name="Google Shape;12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Leggi del condizionamento classico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Estinzione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Si continua a presentare lo stimolo condizionato ma non lo stimolo incondizionato: la risposta condizionata perde di intensità fino a </a:t>
            </a:r>
            <a:r>
              <a:rPr i="1" lang="it-IT"/>
              <a:t>scomparire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Recupero spontaneo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Dopo l’estinzione la risposta incondizionata tende a </a:t>
            </a:r>
            <a:r>
              <a:rPr i="1" lang="it-IT"/>
              <a:t>riapparire </a:t>
            </a:r>
            <a:r>
              <a:rPr lang="it-IT"/>
              <a:t>anche se non viene presentato alcuno stimolo condizionato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		</a:t>
            </a:r>
            <a:endParaRPr/>
          </a:p>
          <a:p>
            <a:pPr indent="-228600" lvl="2" marL="1524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27" name="Google Shape;127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Generalizzazione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Dopo il condizionamento, il comportamento condizionato viene prodotto in risposta a stimoli </a:t>
            </a:r>
            <a:r>
              <a:rPr i="1" lang="it-IT"/>
              <a:t>simili </a:t>
            </a:r>
            <a:r>
              <a:rPr lang="it-IT"/>
              <a:t>allo SC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Per es.: il cane che ha imparato a salivare all’accensione di una luce gialla saliverà anche se la luce è bianca</a:t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228600" lvl="1" marL="7620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33" name="Google Shape;13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idx="1" type="body"/>
          </p:nvPr>
        </p:nvSpPr>
        <p:spPr>
          <a:xfrm>
            <a:off x="457200" y="98072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Discriminazione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Tramite la procedura di condizionamento l’animale può apprendere a </a:t>
            </a:r>
            <a:r>
              <a:rPr i="1" lang="it-IT"/>
              <a:t>non rispondere a stimoli simili </a:t>
            </a:r>
            <a:r>
              <a:rPr lang="it-IT"/>
              <a:t>allo SC pur continuando a rispondere allo SC stesso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457200" lvl="1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</a:pPr>
            <a:r>
              <a:rPr lang="it-IT"/>
              <a:t>Una luce rossa è presentata e seguita dallo SI; si stabilisce un condizionamento</a:t>
            </a:r>
            <a:endParaRPr/>
          </a:p>
          <a:p>
            <a:pPr indent="-457200" lvl="1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</a:pPr>
            <a:r>
              <a:rPr lang="it-IT"/>
              <a:t>Una luce blu è presentata ma non seguita dallo SI; si osserva una graduale estinzione della risposta di salivazione alla luce blu ma non alla luce rossa</a:t>
            </a:r>
            <a:endParaRPr/>
          </a:p>
          <a:p>
            <a:pPr indent="-228600" lvl="2" marL="1524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2014-07-28T14:21:47Z</dcterms:created>
  <dc:creator>ILARIA MARTINI</dc:creator>
</cp:coreProperties>
</file>